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Unbounded"/>
      <p:regular r:id="rId15"/>
    </p:embeddedFont>
    <p:embeddedFont>
      <p:font typeface="Unbounded"/>
      <p:regular r:id="rId16"/>
    </p:embeddedFont>
    <p:embeddedFont>
      <p:font typeface="Cabin"/>
      <p:regular r:id="rId17"/>
    </p:embeddedFont>
    <p:embeddedFont>
      <p:font typeface="Cabin"/>
      <p:regular r:id="rId18"/>
    </p:embeddedFont>
    <p:embeddedFont>
      <p:font typeface="Cabin"/>
      <p:regular r:id="rId19"/>
    </p:embeddedFont>
    <p:embeddedFont>
      <p:font typeface="Cabin"/>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12244" y="823079"/>
            <a:ext cx="7519511" cy="2047399"/>
          </a:xfrm>
          <a:prstGeom prst="rect">
            <a:avLst/>
          </a:prstGeom>
          <a:noFill/>
          <a:ln/>
        </p:spPr>
        <p:txBody>
          <a:bodyPr wrap="square" lIns="0" tIns="0" rIns="0" bIns="0" rtlCol="0" anchor="t"/>
          <a:lstStyle/>
          <a:p>
            <a:pPr indent="0" marL="0">
              <a:lnSpc>
                <a:spcPts val="5350"/>
              </a:lnSpc>
              <a:buNone/>
            </a:pPr>
            <a:r>
              <a:rPr lang="en-US" sz="4250" dirty="0">
                <a:solidFill>
                  <a:srgbClr val="FFFFFF"/>
                </a:solidFill>
                <a:latin typeface="Unbounded" pitchFamily="34" charset="0"/>
                <a:ea typeface="Unbounded" pitchFamily="34" charset="-122"/>
                <a:cs typeface="Unbounded" pitchFamily="34" charset="-120"/>
              </a:rPr>
              <a:t>Gym Management System: A Data-Driven Approach</a:t>
            </a:r>
            <a:endParaRPr lang="en-US" sz="4250" dirty="0"/>
          </a:p>
        </p:txBody>
      </p:sp>
      <p:sp>
        <p:nvSpPr>
          <p:cNvPr id="4" name="Text 1"/>
          <p:cNvSpPr/>
          <p:nvPr/>
        </p:nvSpPr>
        <p:spPr>
          <a:xfrm>
            <a:off x="812244" y="3218498"/>
            <a:ext cx="7519511" cy="1113711"/>
          </a:xfrm>
          <a:prstGeom prst="rect">
            <a:avLst/>
          </a:prstGeom>
          <a:noFill/>
          <a:ln/>
        </p:spPr>
        <p:txBody>
          <a:bodyPr wrap="square" lIns="0" tIns="0" rIns="0" bIns="0" rtlCol="0" anchor="t"/>
          <a:lstStyle/>
          <a:p>
            <a:pPr indent="0" marL="0">
              <a:lnSpc>
                <a:spcPts val="2900"/>
              </a:lnSpc>
              <a:buNone/>
            </a:pPr>
            <a:r>
              <a:rPr lang="en-US" sz="1800" dirty="0">
                <a:solidFill>
                  <a:srgbClr val="CAD6DE"/>
                </a:solidFill>
                <a:latin typeface="Cabin" pitchFamily="34" charset="0"/>
                <a:ea typeface="Cabin" pitchFamily="34" charset="-122"/>
                <a:cs typeface="Cabin" pitchFamily="34" charset="-120"/>
              </a:rPr>
              <a:t>This presentation outlines a comprehensive gym management system designed to streamline data across branches, customers, and resources, empowering gyms to deliver a more personalized and efficient experience.</a:t>
            </a:r>
            <a:endParaRPr lang="en-US" sz="1800" dirty="0"/>
          </a:p>
        </p:txBody>
      </p:sp>
      <p:sp>
        <p:nvSpPr>
          <p:cNvPr id="5" name="Text 2"/>
          <p:cNvSpPr/>
          <p:nvPr/>
        </p:nvSpPr>
        <p:spPr>
          <a:xfrm>
            <a:off x="812244" y="4593193"/>
            <a:ext cx="7519511" cy="371237"/>
          </a:xfrm>
          <a:prstGeom prst="rect">
            <a:avLst/>
          </a:prstGeom>
          <a:noFill/>
          <a:ln/>
        </p:spPr>
        <p:txBody>
          <a:bodyPr wrap="none" lIns="0" tIns="0" rIns="0" bIns="0" rtlCol="0" anchor="t"/>
          <a:lstStyle/>
          <a:p>
            <a:pPr indent="0" marL="0">
              <a:lnSpc>
                <a:spcPts val="2900"/>
              </a:lnSpc>
              <a:buNone/>
            </a:pPr>
            <a:r>
              <a:rPr lang="en-US" sz="1800" dirty="0">
                <a:solidFill>
                  <a:srgbClr val="CAD6DE"/>
                </a:solidFill>
                <a:latin typeface="Cabin" pitchFamily="34" charset="0"/>
                <a:ea typeface="Cabin" pitchFamily="34" charset="-122"/>
                <a:cs typeface="Cabin" pitchFamily="34" charset="-120"/>
              </a:rPr>
              <a:t>Team - 4</a:t>
            </a:r>
            <a:endParaRPr lang="en-US" sz="1800" dirty="0"/>
          </a:p>
        </p:txBody>
      </p:sp>
      <p:sp>
        <p:nvSpPr>
          <p:cNvPr id="6" name="Text 3"/>
          <p:cNvSpPr/>
          <p:nvPr/>
        </p:nvSpPr>
        <p:spPr>
          <a:xfrm>
            <a:off x="812244" y="5225415"/>
            <a:ext cx="7519511" cy="371237"/>
          </a:xfrm>
          <a:prstGeom prst="rect">
            <a:avLst/>
          </a:prstGeom>
          <a:noFill/>
          <a:ln/>
        </p:spPr>
        <p:txBody>
          <a:bodyPr wrap="none" lIns="0" tIns="0" rIns="0" bIns="0" rtlCol="0" anchor="t"/>
          <a:lstStyle/>
          <a:p>
            <a:pPr algn="l" marL="342900" indent="-342900">
              <a:lnSpc>
                <a:spcPts val="2900"/>
              </a:lnSpc>
              <a:buSzPct val="100000"/>
              <a:buChar char="•"/>
            </a:pPr>
            <a:r>
              <a:rPr lang="en-US" sz="1800" dirty="0">
                <a:solidFill>
                  <a:srgbClr val="CAD6DE"/>
                </a:solidFill>
                <a:latin typeface="Cabin" pitchFamily="34" charset="0"/>
                <a:ea typeface="Cabin" pitchFamily="34" charset="-122"/>
                <a:cs typeface="Cabin" pitchFamily="34" charset="-120"/>
              </a:rPr>
              <a:t>Shashwat Verma</a:t>
            </a:r>
            <a:endParaRPr lang="en-US" sz="1800" dirty="0"/>
          </a:p>
        </p:txBody>
      </p:sp>
      <p:sp>
        <p:nvSpPr>
          <p:cNvPr id="7" name="Text 4"/>
          <p:cNvSpPr/>
          <p:nvPr/>
        </p:nvSpPr>
        <p:spPr>
          <a:xfrm>
            <a:off x="812244" y="5677853"/>
            <a:ext cx="7519511" cy="371237"/>
          </a:xfrm>
          <a:prstGeom prst="rect">
            <a:avLst/>
          </a:prstGeom>
          <a:noFill/>
          <a:ln/>
        </p:spPr>
        <p:txBody>
          <a:bodyPr wrap="none" lIns="0" tIns="0" rIns="0" bIns="0" rtlCol="0" anchor="t"/>
          <a:lstStyle/>
          <a:p>
            <a:pPr algn="l" marL="342900" indent="-342900">
              <a:lnSpc>
                <a:spcPts val="2900"/>
              </a:lnSpc>
              <a:buSzPct val="100000"/>
              <a:buChar char="•"/>
            </a:pPr>
            <a:r>
              <a:rPr lang="en-US" sz="1800" dirty="0">
                <a:solidFill>
                  <a:srgbClr val="CAD6DE"/>
                </a:solidFill>
                <a:latin typeface="Cabin" pitchFamily="34" charset="0"/>
                <a:ea typeface="Cabin" pitchFamily="34" charset="-122"/>
                <a:cs typeface="Cabin" pitchFamily="34" charset="-120"/>
              </a:rPr>
              <a:t>Sushma Kunjangada Arun</a:t>
            </a:r>
            <a:endParaRPr lang="en-US" sz="1800" dirty="0"/>
          </a:p>
        </p:txBody>
      </p:sp>
      <p:sp>
        <p:nvSpPr>
          <p:cNvPr id="8" name="Text 5"/>
          <p:cNvSpPr/>
          <p:nvPr/>
        </p:nvSpPr>
        <p:spPr>
          <a:xfrm>
            <a:off x="812244" y="6130290"/>
            <a:ext cx="7519511" cy="371237"/>
          </a:xfrm>
          <a:prstGeom prst="rect">
            <a:avLst/>
          </a:prstGeom>
          <a:noFill/>
          <a:ln/>
        </p:spPr>
        <p:txBody>
          <a:bodyPr wrap="none" lIns="0" tIns="0" rIns="0" bIns="0" rtlCol="0" anchor="t"/>
          <a:lstStyle/>
          <a:p>
            <a:pPr algn="l" marL="342900" indent="-342900">
              <a:lnSpc>
                <a:spcPts val="2900"/>
              </a:lnSpc>
              <a:buSzPct val="100000"/>
              <a:buChar char="•"/>
            </a:pPr>
            <a:r>
              <a:rPr lang="en-US" sz="1800" dirty="0">
                <a:solidFill>
                  <a:srgbClr val="CAD6DE"/>
                </a:solidFill>
                <a:latin typeface="Cabin" pitchFamily="34" charset="0"/>
                <a:ea typeface="Cabin" pitchFamily="34" charset="-122"/>
                <a:cs typeface="Cabin" pitchFamily="34" charset="-120"/>
              </a:rPr>
              <a:t>Dale Alphonso</a:t>
            </a:r>
            <a:endParaRPr lang="en-US" sz="1800" dirty="0"/>
          </a:p>
        </p:txBody>
      </p:sp>
      <p:sp>
        <p:nvSpPr>
          <p:cNvPr id="9" name="Text 6"/>
          <p:cNvSpPr/>
          <p:nvPr/>
        </p:nvSpPr>
        <p:spPr>
          <a:xfrm>
            <a:off x="812244" y="6582728"/>
            <a:ext cx="7519511" cy="371237"/>
          </a:xfrm>
          <a:prstGeom prst="rect">
            <a:avLst/>
          </a:prstGeom>
          <a:noFill/>
          <a:ln/>
        </p:spPr>
        <p:txBody>
          <a:bodyPr wrap="none" lIns="0" tIns="0" rIns="0" bIns="0" rtlCol="0" anchor="t"/>
          <a:lstStyle/>
          <a:p>
            <a:pPr algn="l" marL="342900" indent="-342900">
              <a:lnSpc>
                <a:spcPts val="2900"/>
              </a:lnSpc>
              <a:buSzPct val="100000"/>
              <a:buChar char="•"/>
            </a:pPr>
            <a:r>
              <a:rPr lang="en-US" sz="1800" dirty="0">
                <a:solidFill>
                  <a:srgbClr val="CAD6DE"/>
                </a:solidFill>
                <a:latin typeface="Cabin" pitchFamily="34" charset="0"/>
                <a:ea typeface="Cabin" pitchFamily="34" charset="-122"/>
                <a:cs typeface="Cabin" pitchFamily="34" charset="-120"/>
              </a:rPr>
              <a:t>Hasith Reddy</a:t>
            </a:r>
            <a:endParaRPr lang="en-US" sz="1800" dirty="0"/>
          </a:p>
        </p:txBody>
      </p:sp>
      <p:sp>
        <p:nvSpPr>
          <p:cNvPr id="10" name="Text 7"/>
          <p:cNvSpPr/>
          <p:nvPr/>
        </p:nvSpPr>
        <p:spPr>
          <a:xfrm>
            <a:off x="812244" y="7035165"/>
            <a:ext cx="7519511" cy="371237"/>
          </a:xfrm>
          <a:prstGeom prst="rect">
            <a:avLst/>
          </a:prstGeom>
          <a:noFill/>
          <a:ln/>
        </p:spPr>
        <p:txBody>
          <a:bodyPr wrap="none" lIns="0" tIns="0" rIns="0" bIns="0" rtlCol="0" anchor="t"/>
          <a:lstStyle/>
          <a:p>
            <a:pPr algn="l" marL="342900" indent="-342900">
              <a:lnSpc>
                <a:spcPts val="2900"/>
              </a:lnSpc>
              <a:buSzPct val="100000"/>
              <a:buChar char="•"/>
            </a:pPr>
            <a:r>
              <a:rPr lang="en-US" sz="1800" dirty="0">
                <a:solidFill>
                  <a:srgbClr val="CAD6DE"/>
                </a:solidFill>
                <a:latin typeface="Cabin" pitchFamily="34" charset="0"/>
                <a:ea typeface="Cabin" pitchFamily="34" charset="-122"/>
                <a:cs typeface="Cabin" pitchFamily="34" charset="-120"/>
              </a:rPr>
              <a:t>Neha Shethia</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528167"/>
            <a:ext cx="9602629"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Gym Management Overview</a:t>
            </a:r>
            <a:endParaRPr lang="en-US" sz="4400" dirty="0"/>
          </a:p>
        </p:txBody>
      </p:sp>
      <p:sp>
        <p:nvSpPr>
          <p:cNvPr id="3" name="Text 1"/>
          <p:cNvSpPr/>
          <p:nvPr/>
        </p:nvSpPr>
        <p:spPr>
          <a:xfrm>
            <a:off x="837724" y="2830473"/>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Problem</a:t>
            </a:r>
            <a:endParaRPr lang="en-US" sz="2200" dirty="0"/>
          </a:p>
        </p:txBody>
      </p:sp>
      <p:sp>
        <p:nvSpPr>
          <p:cNvPr id="4" name="Text 2"/>
          <p:cNvSpPr/>
          <p:nvPr/>
        </p:nvSpPr>
        <p:spPr>
          <a:xfrm>
            <a:off x="837724" y="3421737"/>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Current gym management processes often lack efficiency, particularly when managing data across multiple branches, members, and resources.</a:t>
            </a:r>
            <a:endParaRPr lang="en-US" sz="1850" dirty="0"/>
          </a:p>
        </p:txBody>
      </p:sp>
      <p:sp>
        <p:nvSpPr>
          <p:cNvPr id="5" name="Text 3"/>
          <p:cNvSpPr/>
          <p:nvPr/>
        </p:nvSpPr>
        <p:spPr>
          <a:xfrm>
            <a:off x="7614761" y="2830473"/>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Goal</a:t>
            </a:r>
            <a:endParaRPr lang="en-US" sz="2200" dirty="0"/>
          </a:p>
        </p:txBody>
      </p:sp>
      <p:sp>
        <p:nvSpPr>
          <p:cNvPr id="6" name="Text 4"/>
          <p:cNvSpPr/>
          <p:nvPr/>
        </p:nvSpPr>
        <p:spPr>
          <a:xfrm>
            <a:off x="7614761" y="3421737"/>
            <a:ext cx="6185535" cy="3064193"/>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The Gym Management System is designed to streamline and manage the day-to-day operations of a fitness center or gym. The system will track essential data such as members, staff, trainer information, fitness products, memberships, schedules, and payments. The purpose of this project is to design and implement a database that efficiently stores and organizes information for smooth and accurate management of gym operations.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5810369" y="439579"/>
            <a:ext cx="3009543" cy="376238"/>
          </a:xfrm>
          <a:prstGeom prst="rect">
            <a:avLst/>
          </a:prstGeom>
          <a:noFill/>
          <a:ln/>
        </p:spPr>
        <p:txBody>
          <a:bodyPr wrap="none" lIns="0" tIns="0" rIns="0" bIns="0" rtlCol="0" anchor="t"/>
          <a:lstStyle/>
          <a:p>
            <a:pPr algn="ctr" indent="0" marL="0">
              <a:lnSpc>
                <a:spcPts val="2950"/>
              </a:lnSpc>
              <a:buNone/>
            </a:pPr>
            <a:r>
              <a:rPr lang="en-US" sz="2350" dirty="0">
                <a:solidFill>
                  <a:srgbClr val="FFFFFF"/>
                </a:solidFill>
                <a:latin typeface="Unbounded" pitchFamily="34" charset="0"/>
                <a:ea typeface="Unbounded" pitchFamily="34" charset="-122"/>
                <a:cs typeface="Unbounded" pitchFamily="34" charset="-120"/>
              </a:rPr>
              <a:t>ER Diagram</a:t>
            </a:r>
            <a:endParaRPr lang="en-US" sz="2350" dirty="0"/>
          </a:p>
        </p:txBody>
      </p:sp>
      <p:pic>
        <p:nvPicPr>
          <p:cNvPr id="5" name="Image 1" descr="preencoded.png">    </p:cNvPr>
          <p:cNvPicPr>
            <a:picLocks noChangeAspect="1"/>
          </p:cNvPicPr>
          <p:nvPr/>
        </p:nvPicPr>
        <p:blipFill>
          <a:blip r:embed="rId2"/>
          <a:stretch>
            <a:fillRect/>
          </a:stretch>
        </p:blipFill>
        <p:spPr>
          <a:xfrm>
            <a:off x="3289935" y="995601"/>
            <a:ext cx="8050530" cy="67940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975479"/>
            <a:ext cx="6315908"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Stored Procedures</a:t>
            </a:r>
            <a:endParaRPr lang="en-US" sz="4400" dirty="0"/>
          </a:p>
        </p:txBody>
      </p:sp>
      <p:sp>
        <p:nvSpPr>
          <p:cNvPr id="3" name="Shape 1"/>
          <p:cNvSpPr/>
          <p:nvPr/>
        </p:nvSpPr>
        <p:spPr>
          <a:xfrm>
            <a:off x="837724" y="2038469"/>
            <a:ext cx="12954952" cy="5215652"/>
          </a:xfrm>
          <a:prstGeom prst="roundRect">
            <a:avLst>
              <a:gd name="adj" fmla="val 688"/>
            </a:avLst>
          </a:prstGeom>
          <a:noFill/>
          <a:ln w="7620">
            <a:solidFill>
              <a:srgbClr val="FFFFFF">
                <a:alpha val="24000"/>
              </a:srgbClr>
            </a:solidFill>
            <a:prstDash val="solid"/>
          </a:ln>
        </p:spPr>
      </p:sp>
      <p:sp>
        <p:nvSpPr>
          <p:cNvPr id="4" name="Shape 2"/>
          <p:cNvSpPr/>
          <p:nvPr/>
        </p:nvSpPr>
        <p:spPr>
          <a:xfrm>
            <a:off x="845344" y="2046089"/>
            <a:ext cx="12939713" cy="4514969"/>
          </a:xfrm>
          <a:prstGeom prst="rect">
            <a:avLst/>
          </a:prstGeom>
          <a:solidFill>
            <a:srgbClr val="FFFFFF">
              <a:alpha val="4000"/>
            </a:srgbClr>
          </a:solidFill>
          <a:ln/>
        </p:spPr>
      </p:sp>
      <p:pic>
        <p:nvPicPr>
          <p:cNvPr id="5" name="Image 0" descr="preencoded.png">    </p:cNvPr>
          <p:cNvPicPr>
            <a:picLocks noChangeAspect="1"/>
          </p:cNvPicPr>
          <p:nvPr/>
        </p:nvPicPr>
        <p:blipFill>
          <a:blip r:embed="rId1"/>
          <a:stretch>
            <a:fillRect/>
          </a:stretch>
        </p:blipFill>
        <p:spPr>
          <a:xfrm>
            <a:off x="1084659" y="2197298"/>
            <a:ext cx="5845254" cy="4212550"/>
          </a:xfrm>
          <a:prstGeom prst="rect">
            <a:avLst/>
          </a:prstGeom>
        </p:spPr>
      </p:pic>
      <p:pic>
        <p:nvPicPr>
          <p:cNvPr id="6" name="Image 1" descr="preencoded.png">    </p:cNvPr>
          <p:cNvPicPr>
            <a:picLocks noChangeAspect="1"/>
          </p:cNvPicPr>
          <p:nvPr/>
        </p:nvPicPr>
        <p:blipFill>
          <a:blip r:embed="rId2"/>
          <a:stretch>
            <a:fillRect/>
          </a:stretch>
        </p:blipFill>
        <p:spPr>
          <a:xfrm>
            <a:off x="7558326" y="2197298"/>
            <a:ext cx="5987415" cy="2308384"/>
          </a:xfrm>
          <a:prstGeom prst="rect">
            <a:avLst/>
          </a:prstGeom>
        </p:spPr>
      </p:pic>
      <p:sp>
        <p:nvSpPr>
          <p:cNvPr id="7" name="Shape 3"/>
          <p:cNvSpPr/>
          <p:nvPr/>
        </p:nvSpPr>
        <p:spPr>
          <a:xfrm>
            <a:off x="845344" y="6561058"/>
            <a:ext cx="12939713" cy="685443"/>
          </a:xfrm>
          <a:prstGeom prst="rect">
            <a:avLst/>
          </a:prstGeom>
          <a:solidFill>
            <a:srgbClr val="000000">
              <a:alpha val="4000"/>
            </a:srgbClr>
          </a:solidFill>
          <a:ln/>
        </p:spPr>
      </p:sp>
      <p:sp>
        <p:nvSpPr>
          <p:cNvPr id="8" name="Text 4"/>
          <p:cNvSpPr/>
          <p:nvPr/>
        </p:nvSpPr>
        <p:spPr>
          <a:xfrm>
            <a:off x="1084659" y="6712268"/>
            <a:ext cx="5987415"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9" name="Text 5"/>
          <p:cNvSpPr/>
          <p:nvPr/>
        </p:nvSpPr>
        <p:spPr>
          <a:xfrm>
            <a:off x="7558326" y="6712268"/>
            <a:ext cx="5987415" cy="3830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897023"/>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Views</a:t>
            </a:r>
            <a:endParaRPr lang="en-US" sz="4400" dirty="0"/>
          </a:p>
        </p:txBody>
      </p:sp>
      <p:pic>
        <p:nvPicPr>
          <p:cNvPr id="3" name="Image 0" descr="preencoded.png">    </p:cNvPr>
          <p:cNvPicPr>
            <a:picLocks noChangeAspect="1"/>
          </p:cNvPicPr>
          <p:nvPr/>
        </p:nvPicPr>
        <p:blipFill>
          <a:blip r:embed="rId1"/>
          <a:stretch>
            <a:fillRect/>
          </a:stretch>
        </p:blipFill>
        <p:spPr>
          <a:xfrm>
            <a:off x="2482691" y="3233380"/>
            <a:ext cx="3288625" cy="2872502"/>
          </a:xfrm>
          <a:prstGeom prst="rect">
            <a:avLst/>
          </a:prstGeom>
        </p:spPr>
      </p:pic>
      <p:pic>
        <p:nvPicPr>
          <p:cNvPr id="4" name="Image 1" descr="preencoded.png">    </p:cNvPr>
          <p:cNvPicPr>
            <a:picLocks noChangeAspect="1"/>
          </p:cNvPicPr>
          <p:nvPr/>
        </p:nvPicPr>
        <p:blipFill>
          <a:blip r:embed="rId2"/>
          <a:stretch>
            <a:fillRect/>
          </a:stretch>
        </p:blipFill>
        <p:spPr>
          <a:xfrm>
            <a:off x="5962769" y="3233380"/>
            <a:ext cx="6184821" cy="28725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537930"/>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Triggers</a:t>
            </a:r>
            <a:endParaRPr lang="en-US" sz="4400" dirty="0"/>
          </a:p>
        </p:txBody>
      </p:sp>
      <p:pic>
        <p:nvPicPr>
          <p:cNvPr id="3" name="Image 0" descr="preencoded.png">    </p:cNvPr>
          <p:cNvPicPr>
            <a:picLocks noChangeAspect="1"/>
          </p:cNvPicPr>
          <p:nvPr/>
        </p:nvPicPr>
        <p:blipFill>
          <a:blip r:embed="rId1"/>
          <a:stretch>
            <a:fillRect/>
          </a:stretch>
        </p:blipFill>
        <p:spPr>
          <a:xfrm>
            <a:off x="4303514" y="2874288"/>
            <a:ext cx="6023372" cy="35906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897023"/>
            <a:ext cx="7665244"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Encryption of Columns</a:t>
            </a:r>
            <a:endParaRPr lang="en-US" sz="4400" dirty="0"/>
          </a:p>
        </p:txBody>
      </p:sp>
      <p:pic>
        <p:nvPicPr>
          <p:cNvPr id="3" name="Image 0" descr="preencoded.png">    </p:cNvPr>
          <p:cNvPicPr>
            <a:picLocks noChangeAspect="1"/>
          </p:cNvPicPr>
          <p:nvPr/>
        </p:nvPicPr>
        <p:blipFill>
          <a:blip r:embed="rId1"/>
          <a:stretch>
            <a:fillRect/>
          </a:stretch>
        </p:blipFill>
        <p:spPr>
          <a:xfrm>
            <a:off x="2400895" y="3233380"/>
            <a:ext cx="4818578" cy="2872502"/>
          </a:xfrm>
          <a:prstGeom prst="rect">
            <a:avLst/>
          </a:prstGeom>
        </p:spPr>
      </p:pic>
      <p:pic>
        <p:nvPicPr>
          <p:cNvPr id="4" name="Image 1" descr="preencoded.png">    </p:cNvPr>
          <p:cNvPicPr>
            <a:picLocks noChangeAspect="1"/>
          </p:cNvPicPr>
          <p:nvPr/>
        </p:nvPicPr>
        <p:blipFill>
          <a:blip r:embed="rId2"/>
          <a:stretch>
            <a:fillRect/>
          </a:stretch>
        </p:blipFill>
        <p:spPr>
          <a:xfrm>
            <a:off x="7410926" y="3233380"/>
            <a:ext cx="4818578" cy="28725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8789" y="620792"/>
            <a:ext cx="5303401" cy="662821"/>
          </a:xfrm>
          <a:prstGeom prst="rect">
            <a:avLst/>
          </a:prstGeom>
          <a:noFill/>
          <a:ln/>
        </p:spPr>
        <p:txBody>
          <a:bodyPr wrap="none" lIns="0" tIns="0" rIns="0" bIns="0" rtlCol="0" anchor="t"/>
          <a:lstStyle/>
          <a:p>
            <a:pPr indent="0" marL="0">
              <a:lnSpc>
                <a:spcPts val="5200"/>
              </a:lnSpc>
              <a:buNone/>
            </a:pPr>
            <a:r>
              <a:rPr lang="en-US" sz="4150" dirty="0">
                <a:solidFill>
                  <a:srgbClr val="FFFFFF"/>
                </a:solidFill>
                <a:latin typeface="Unbounded" pitchFamily="34" charset="0"/>
                <a:ea typeface="Unbounded" pitchFamily="34" charset="-122"/>
                <a:cs typeface="Unbounded" pitchFamily="34" charset="-120"/>
              </a:rPr>
              <a:t>Power BI Report</a:t>
            </a:r>
            <a:endParaRPr lang="en-US" sz="4150" dirty="0"/>
          </a:p>
        </p:txBody>
      </p:sp>
      <p:pic>
        <p:nvPicPr>
          <p:cNvPr id="3" name="Image 0" descr="preencoded.png">    </p:cNvPr>
          <p:cNvPicPr>
            <a:picLocks noChangeAspect="1"/>
          </p:cNvPicPr>
          <p:nvPr/>
        </p:nvPicPr>
        <p:blipFill>
          <a:blip r:embed="rId1"/>
          <a:stretch>
            <a:fillRect/>
          </a:stretch>
        </p:blipFill>
        <p:spPr>
          <a:xfrm>
            <a:off x="2063472" y="1734383"/>
            <a:ext cx="10503456" cy="58743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2024-12-11T22:41:14Z</dcterms:created>
  <dcterms:modified xsi:type="dcterms:W3CDTF">2024-12-11T22:41:14Z</dcterms:modified>
</cp:coreProperties>
</file>